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4" r:id="rId7"/>
    <p:sldId id="27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8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6" y="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7114E-8956-4D03-8363-1ECD2C1A4267}" type="datetimeFigureOut">
              <a:rPr lang="pt-PT" smtClean="0"/>
              <a:t>30-09-2015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C135D-836F-4280-B726-31CD56A17D0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24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C135D-836F-4280-B726-31CD56A17D0C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6379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14D8043-F498-45E1-8458-B923FCF8FC38}" type="datetime1">
              <a:rPr lang="pt-PT" smtClean="0"/>
              <a:t>30-09-2015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DDC1-0D12-45CB-AA87-8D1E95CB4930}" type="datetime1">
              <a:rPr lang="pt-PT" smtClean="0"/>
              <a:t>30-09-2015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D469-4AF2-4505-8DE3-B269BE042F73}" type="datetime1">
              <a:rPr lang="pt-PT" smtClean="0"/>
              <a:t>30-09-2015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F3F0-D5BE-4CAE-BFD7-7FE5121B9A56}" type="datetime1">
              <a:rPr lang="pt-PT" smtClean="0"/>
              <a:t>30-09-2015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89E9-9ED2-4FCF-BFE7-10602C05E00E}" type="datetime1">
              <a:rPr lang="pt-PT" smtClean="0"/>
              <a:t>30-09-2015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ED6D-5B0D-491A-A783-6C6B0B288CBB}" type="datetime1">
              <a:rPr lang="pt-PT" smtClean="0"/>
              <a:t>30-09-2015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1981-E80E-4B66-A231-5A26E7B5E84A}" type="datetime1">
              <a:rPr lang="pt-PT" smtClean="0"/>
              <a:t>30-09-2015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620B-7140-4421-B3C1-63250C554E16}" type="datetime1">
              <a:rPr lang="pt-PT" smtClean="0"/>
              <a:t>30-09-2015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BDDE-4283-4C90-B88D-4BF798947B38}" type="datetime1">
              <a:rPr lang="pt-PT" smtClean="0"/>
              <a:t>30-09-2015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BFBD7C9-B7ED-421C-8BA9-6E06965B8CF6}" type="datetime1">
              <a:rPr lang="pt-PT" smtClean="0"/>
              <a:t>30-09-2015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68EB558-1C02-49FA-B8C6-7D20495E66BE}" type="datetime1">
              <a:rPr lang="pt-PT" smtClean="0"/>
              <a:t>30-09-2015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AC6C0DC-B9AA-4048-A8F8-17E3B6B98A5C}" type="datetime1">
              <a:rPr lang="pt-PT" smtClean="0"/>
              <a:t>30-09-2015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EA82045-94F8-4737-B9A2-2B83B0FC1C8A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7201" y="1268761"/>
            <a:ext cx="5723468" cy="1584176"/>
          </a:xfrm>
        </p:spPr>
        <p:txBody>
          <a:bodyPr>
            <a:normAutofit fontScale="90000"/>
          </a:bodyPr>
          <a:lstStyle/>
          <a:p>
            <a:r>
              <a:rPr lang="pt-PT" sz="2200" b="1" dirty="0"/>
              <a:t>XV CONGRESSO INTERNACIONAL DA GALICIA E NORTE DE PORTUGAL DE FORMACIÓN PARA O TRABALLO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27200" y="2636912"/>
            <a:ext cx="5712179" cy="2623710"/>
          </a:xfrm>
        </p:spPr>
        <p:txBody>
          <a:bodyPr>
            <a:normAutofit lnSpcReduction="10000"/>
          </a:bodyPr>
          <a:lstStyle/>
          <a:p>
            <a:r>
              <a:rPr lang="pt-PT" b="1" i="1" dirty="0"/>
              <a:t>A Inclusão Socio-Laboral das Mulheres Portuguesas Empreendedoras em Andorra</a:t>
            </a:r>
            <a:endParaRPr lang="pt-PT" dirty="0"/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sz="1500" b="1" dirty="0"/>
              <a:t>Maria </a:t>
            </a:r>
            <a:r>
              <a:rPr lang="pt-PT" sz="1500" b="1" dirty="0" err="1"/>
              <a:t>Ortelinda</a:t>
            </a:r>
            <a:r>
              <a:rPr lang="pt-PT" sz="1500" b="1" dirty="0"/>
              <a:t> Barros </a:t>
            </a:r>
            <a:r>
              <a:rPr lang="pt-PT" sz="1500" b="1" dirty="0" smtClean="0"/>
              <a:t>Gonçalves</a:t>
            </a:r>
          </a:p>
          <a:p>
            <a:r>
              <a:rPr lang="pt-PT" sz="1600" dirty="0"/>
              <a:t>Associação Universitária de Espinho – AUE</a:t>
            </a:r>
          </a:p>
          <a:p>
            <a:r>
              <a:rPr lang="pt-PT" sz="1600" dirty="0"/>
              <a:t>Centro de Estudos da População Economia e Sociedade – </a:t>
            </a:r>
            <a:r>
              <a:rPr lang="pt-PT" sz="1600" dirty="0" smtClean="0"/>
              <a:t>CEPESE/ Universidade </a:t>
            </a:r>
            <a:r>
              <a:rPr lang="pt-PT" sz="1600" smtClean="0"/>
              <a:t>do Porto</a:t>
            </a:r>
            <a:endParaRPr lang="pt-PT" sz="1600" dirty="0"/>
          </a:p>
          <a:p>
            <a:endParaRPr lang="pt-PT" sz="1500" dirty="0"/>
          </a:p>
          <a:p>
            <a:endParaRPr lang="pt-PT" sz="1300" dirty="0" smtClean="0"/>
          </a:p>
        </p:txBody>
      </p:sp>
      <p:sp>
        <p:nvSpPr>
          <p:cNvPr id="4" name="Rectângulo 3"/>
          <p:cNvSpPr/>
          <p:nvPr/>
        </p:nvSpPr>
        <p:spPr>
          <a:xfrm>
            <a:off x="3953844" y="5481927"/>
            <a:ext cx="117410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AA2B1E"/>
              </a:buClr>
              <a:buSzPct val="85000"/>
            </a:pPr>
            <a:r>
              <a:rPr lang="pt-PT" sz="1300" dirty="0">
                <a:solidFill>
                  <a:srgbClr val="465E9C"/>
                </a:solidFill>
              </a:rPr>
              <a:t>Outubro 2013</a:t>
            </a:r>
          </a:p>
        </p:txBody>
      </p:sp>
    </p:spTree>
    <p:extLst>
      <p:ext uri="{BB962C8B-B14F-4D97-AF65-F5344CB8AC3E}">
        <p14:creationId xmlns:p14="http://schemas.microsoft.com/office/powerpoint/2010/main" val="316113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59632" y="548681"/>
            <a:ext cx="6254044" cy="576064"/>
          </a:xfrm>
        </p:spPr>
        <p:txBody>
          <a:bodyPr>
            <a:normAutofit fontScale="90000"/>
          </a:bodyPr>
          <a:lstStyle/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1456267" y="1628800"/>
            <a:ext cx="6231467" cy="34060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PT" sz="2400" dirty="0"/>
              <a:t>No entanto, a formação complementar parece ter uma importância bastante mais significativa pois foi obtida por quase metade do grupo em estudo (11 casos ou seja 42,3</a:t>
            </a:r>
            <a:r>
              <a:rPr lang="pt-PT" sz="2400" dirty="0" smtClean="0"/>
              <a:t>%).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 smtClean="0"/>
              <a:t> </a:t>
            </a:r>
            <a:r>
              <a:rPr lang="pt-PT" sz="2400" dirty="0"/>
              <a:t>A formação complementar muitas vezes corresponde a uma necessidade de uma dimensão muito mais prática e diretamente ligada ao exercício, desenvolvimento e gestão dos seus negócios. </a:t>
            </a:r>
          </a:p>
          <a:p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673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295373" cy="360041"/>
          </a:xfrm>
        </p:spPr>
        <p:txBody>
          <a:bodyPr>
            <a:normAutofit fontScale="90000"/>
          </a:bodyPr>
          <a:lstStyle/>
          <a:p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99592" y="1412776"/>
            <a:ext cx="7200799" cy="3622069"/>
          </a:xfrm>
        </p:spPr>
        <p:txBody>
          <a:bodyPr>
            <a:noAutofit/>
          </a:bodyPr>
          <a:lstStyle/>
          <a:p>
            <a:pPr algn="just"/>
            <a:r>
              <a:rPr lang="pt-PT" sz="2400" dirty="0"/>
              <a:t>Notamos assim que o percurso empreendedor destas mulheres está muito mais relacionado com a prática profissional do que a conclusão de algum tipo mais específico de formação</a:t>
            </a:r>
            <a:r>
              <a:rPr lang="pt-PT" sz="2400" dirty="0" smtClean="0"/>
              <a:t>.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 smtClean="0"/>
              <a:t> </a:t>
            </a:r>
            <a:r>
              <a:rPr lang="pt-PT" sz="2400" dirty="0"/>
              <a:t>Este último surge principalmente como uma necessidade dirigida pelo empreendedorismo propriamente dito, isto é, por lacunas a serem colmatadas nas exigências criadas pela criação de um negócio e de todos os </a:t>
            </a:r>
            <a:r>
              <a:rPr lang="pt-PT" sz="2400" dirty="0" smtClean="0"/>
              <a:t>aspetos </a:t>
            </a:r>
            <a:r>
              <a:rPr lang="pt-PT" sz="2400" dirty="0"/>
              <a:t>relacionados.    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16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560840" cy="1296144"/>
          </a:xfrm>
        </p:spPr>
        <p:txBody>
          <a:bodyPr>
            <a:normAutofit fontScale="90000"/>
          </a:bodyPr>
          <a:lstStyle/>
          <a:p>
            <a:pPr lvl="0" algn="just"/>
            <a:r>
              <a:rPr lang="pt-PT" sz="3600" b="1" dirty="0" smtClean="0"/>
              <a:t/>
            </a:r>
            <a:br>
              <a:rPr lang="pt-PT" sz="3600" b="1" dirty="0" smtClean="0"/>
            </a:br>
            <a:r>
              <a:rPr lang="pt-PT" sz="3600" b="1" dirty="0"/>
              <a:t/>
            </a:r>
            <a:br>
              <a:rPr lang="pt-PT" sz="3600" b="1" dirty="0"/>
            </a:br>
            <a:r>
              <a:rPr lang="pt-PT" sz="2600" b="1" dirty="0" smtClean="0"/>
              <a:t>Principais </a:t>
            </a:r>
            <a:r>
              <a:rPr lang="pt-PT" sz="2600" b="1" dirty="0"/>
              <a:t>resultados da inclusão socio-laboral das mulheres portuguesas empreendedoras em Andorra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99592" y="1988840"/>
            <a:ext cx="7272807" cy="40324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PT" sz="2800" dirty="0"/>
              <a:t>O tempo que estas mulheres demoraram a criar as suas empresas e desenvolver os seus negócios é também indicador que a experiencia profissional que acumularam nas suas carreiras é um ponto importante do tipo de empreendedorismo desenvolvido. </a:t>
            </a:r>
            <a:endParaRPr lang="pt-PT" sz="2800" dirty="0" smtClean="0"/>
          </a:p>
          <a:p>
            <a:pPr algn="just"/>
            <a:endParaRPr lang="pt-PT" sz="2800" dirty="0"/>
          </a:p>
          <a:p>
            <a:pPr algn="just"/>
            <a:endParaRPr lang="pt-PT" sz="2800" dirty="0" smtClean="0"/>
          </a:p>
          <a:p>
            <a:pPr algn="just"/>
            <a:r>
              <a:rPr lang="pt-PT" sz="2800" dirty="0" smtClean="0"/>
              <a:t>Observamos </a:t>
            </a:r>
            <a:r>
              <a:rPr lang="pt-PT" sz="2800" dirty="0"/>
              <a:t>que quase 70% das mulheres empreendedoras em Andorra tomaram a decisão de criar as suas empresas mais de 6 anos depois de terem chegado ao território, sendo pouco relevantes proporcionalmente aquelas que concretizaram o seu projeto em menos de 3 anos.</a:t>
            </a:r>
          </a:p>
          <a:p>
            <a:r>
              <a:rPr lang="pt-PT" dirty="0"/>
              <a:t> 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869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548681"/>
            <a:ext cx="6254044" cy="360040"/>
          </a:xfrm>
        </p:spPr>
        <p:txBody>
          <a:bodyPr>
            <a:normAutofit fontScale="90000"/>
          </a:bodyPr>
          <a:lstStyle/>
          <a:p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7128792" cy="4392488"/>
          </a:xfrm>
        </p:spPr>
        <p:txBody>
          <a:bodyPr>
            <a:normAutofit fontScale="92500"/>
          </a:bodyPr>
          <a:lstStyle/>
          <a:p>
            <a:pPr algn="just"/>
            <a:r>
              <a:rPr lang="pt-PT" dirty="0"/>
              <a:t>Verifica-se assim um período importante de trabalho por conta de outrem em Andorra antes de obterem condições propícias ou oportunidades concretas. </a:t>
            </a:r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Este </a:t>
            </a:r>
            <a:r>
              <a:rPr lang="pt-PT" dirty="0"/>
              <a:t>período anterior a escolha de percurso de empreendedorismo surge como uma continuidade das condições contratuais em que se encontravam em Portugal antes da emigração. </a:t>
            </a:r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Assim </a:t>
            </a:r>
            <a:r>
              <a:rPr lang="pt-PT" dirty="0"/>
              <a:t>estas mulheres trabalharam na sua esmagadora maioria como trabalhadoras por conta de outrem, assalariadas, muitas vezes no tipo mesmo de empresa que viriam a criar mais tarde. Para muitas delas a emigração serviu como </a:t>
            </a:r>
            <a:r>
              <a:rPr lang="pt-PT" dirty="0" smtClean="0"/>
              <a:t>vetor </a:t>
            </a:r>
            <a:r>
              <a:rPr lang="pt-PT" dirty="0"/>
              <a:t>de inserção no mercado de trabalho ou mesmo como primeira experiência laboral. 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082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31640" y="764705"/>
            <a:ext cx="6254044" cy="864096"/>
          </a:xfrm>
        </p:spPr>
        <p:txBody>
          <a:bodyPr>
            <a:normAutofit/>
          </a:bodyPr>
          <a:lstStyle/>
          <a:p>
            <a:r>
              <a:rPr lang="pt-PT" sz="3200" dirty="0" smtClean="0"/>
              <a:t>Motivos de Emigração</a:t>
            </a:r>
            <a:endParaRPr lang="pt-PT" sz="3200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idx="1"/>
          </p:nvPr>
        </p:nvSpPr>
        <p:spPr>
          <a:xfrm>
            <a:off x="827584" y="1556792"/>
            <a:ext cx="7488831" cy="4464496"/>
          </a:xfrm>
        </p:spPr>
        <p:txBody>
          <a:bodyPr>
            <a:noAutofit/>
          </a:bodyPr>
          <a:lstStyle/>
          <a:p>
            <a:pPr algn="just"/>
            <a:r>
              <a:rPr lang="pt-PT" sz="1600" dirty="0" smtClean="0"/>
              <a:t>Desde </a:t>
            </a:r>
            <a:r>
              <a:rPr lang="pt-PT" sz="1600" dirty="0"/>
              <a:t>logo verificamos que o </a:t>
            </a:r>
            <a:r>
              <a:rPr lang="pt-PT" sz="1600" dirty="0" smtClean="0"/>
              <a:t>fator </a:t>
            </a:r>
            <a:r>
              <a:rPr lang="pt-PT" sz="1600" dirty="0"/>
              <a:t>principal na tomada desta decisão foi a busca de melhores condições de vida (57,7% das inquiridas) ao que podemos acrescentar a procura de mais e melhores possibilidades no mercado de trabalho (46,2%). </a:t>
            </a:r>
            <a:endParaRPr lang="pt-PT" sz="1600" dirty="0" smtClean="0"/>
          </a:p>
          <a:p>
            <a:pPr algn="just"/>
            <a:endParaRPr lang="pt-PT" sz="1600" dirty="0" smtClean="0"/>
          </a:p>
          <a:p>
            <a:pPr algn="just"/>
            <a:r>
              <a:rPr lang="pt-PT" sz="1600" dirty="0" smtClean="0"/>
              <a:t>Outro </a:t>
            </a:r>
            <a:r>
              <a:rPr lang="pt-PT" sz="1600" dirty="0"/>
              <a:t>aspeto que retém a nossa atenção é a presença de familiares e amigos no país de destino (53,8% de casos), pois acaba por representar de alguma forma a necessidade de uma certa segurança face aos </a:t>
            </a:r>
            <a:r>
              <a:rPr lang="pt-PT" sz="1600" dirty="0" smtClean="0"/>
              <a:t>aspetos </a:t>
            </a:r>
            <a:r>
              <a:rPr lang="pt-PT" sz="1600" dirty="0"/>
              <a:t>mais temidos na emigração como o medo do desconhecido e a falta de apoio. </a:t>
            </a:r>
            <a:endParaRPr lang="pt-PT" sz="1600" dirty="0" smtClean="0"/>
          </a:p>
          <a:p>
            <a:pPr algn="just"/>
            <a:endParaRPr lang="pt-PT" sz="1600" dirty="0"/>
          </a:p>
          <a:p>
            <a:pPr algn="just"/>
            <a:r>
              <a:rPr lang="pt-PT" sz="1600" dirty="0" smtClean="0"/>
              <a:t>Este </a:t>
            </a:r>
            <a:r>
              <a:rPr lang="pt-PT" sz="1600" dirty="0"/>
              <a:t>ponto parece-nos influenciar mais a escolha do destino do que propriamente os motivos originais para emigração que são essencialmente relacionados com o mercado de trabalho e a concretização de projetos de carreiras profissionais. </a:t>
            </a:r>
            <a:endParaRPr lang="pt-PT" sz="1600" dirty="0" smtClean="0"/>
          </a:p>
          <a:p>
            <a:pPr algn="just"/>
            <a:endParaRPr lang="pt-PT" sz="1600" dirty="0"/>
          </a:p>
          <a:p>
            <a:pPr algn="just"/>
            <a:r>
              <a:rPr lang="pt-PT" sz="1600" dirty="0" smtClean="0"/>
              <a:t>É </a:t>
            </a:r>
            <a:r>
              <a:rPr lang="pt-PT" sz="1600" dirty="0"/>
              <a:t>ainda de referir que a facilidade de criação de um negócio foi referida apenas 3 vezes o que conforta de alguma forma esta ideia.</a:t>
            </a:r>
          </a:p>
          <a:p>
            <a:pPr algn="just"/>
            <a:r>
              <a:rPr lang="pt-PT" sz="1600" dirty="0"/>
              <a:t> </a:t>
            </a:r>
          </a:p>
          <a:p>
            <a:endParaRPr lang="pt-PT" sz="1600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893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692697"/>
            <a:ext cx="6254044" cy="648071"/>
          </a:xfrm>
        </p:spPr>
        <p:txBody>
          <a:bodyPr>
            <a:normAutofit/>
          </a:bodyPr>
          <a:lstStyle/>
          <a:p>
            <a:r>
              <a:rPr lang="pt-PT" sz="3200" dirty="0" smtClean="0"/>
              <a:t>Tipo de empreendedorismo</a:t>
            </a:r>
            <a:endParaRPr lang="pt-PT" sz="3200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99591" y="1412776"/>
            <a:ext cx="7344817" cy="4464496"/>
          </a:xfrm>
        </p:spPr>
        <p:txBody>
          <a:bodyPr>
            <a:normAutofit fontScale="92500" lnSpcReduction="10000"/>
          </a:bodyPr>
          <a:lstStyle/>
          <a:p>
            <a:r>
              <a:rPr lang="pt-PT" dirty="0" smtClean="0"/>
              <a:t>Sintomático do </a:t>
            </a:r>
            <a:r>
              <a:rPr lang="pt-PT" dirty="0"/>
              <a:t>percurso de emigração que tinha como </a:t>
            </a:r>
            <a:r>
              <a:rPr lang="pt-PT" dirty="0" smtClean="0"/>
              <a:t>objetivo </a:t>
            </a:r>
            <a:r>
              <a:rPr lang="pt-PT" dirty="0"/>
              <a:t>a inserção </a:t>
            </a:r>
            <a:r>
              <a:rPr lang="pt-PT" dirty="0" smtClean="0"/>
              <a:t>profissional</a:t>
            </a:r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pPr algn="just"/>
            <a:r>
              <a:rPr lang="pt-PT" dirty="0" smtClean="0"/>
              <a:t>O </a:t>
            </a:r>
            <a:r>
              <a:rPr lang="pt-PT" dirty="0"/>
              <a:t>percurso escolhido muitas vezes ainda passa pela passagem gradual de uma situação de trabalho para conta de outrem à posição de trabalho por conta própria em nome individual e sem empregados. </a:t>
            </a:r>
            <a:endParaRPr lang="pt-PT" dirty="0" smtClean="0"/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Esta </a:t>
            </a:r>
            <a:r>
              <a:rPr lang="pt-PT" dirty="0"/>
              <a:t>situação mantém-se para metade das mulheres inquiridas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 </a:t>
            </a:r>
            <a:r>
              <a:rPr lang="pt-PT" dirty="0"/>
              <a:t>As restantes apesar de ter a seu cargo empregados, a estrutura das suas empresas ainda se enquadram nas dimensões das microempresas com menos de 10 empregados (10 casos 50% de todos os casos considerados).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62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254044" cy="1656184"/>
          </a:xfrm>
        </p:spPr>
        <p:txBody>
          <a:bodyPr>
            <a:normAutofit fontScale="90000"/>
          </a:bodyPr>
          <a:lstStyle/>
          <a:p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2000" dirty="0"/>
              <a:t/>
            </a:r>
            <a:br>
              <a:rPr lang="pt-PT" sz="2000" dirty="0"/>
            </a:br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2000" dirty="0"/>
              <a:t/>
            </a:r>
            <a:br>
              <a:rPr lang="pt-PT" sz="2000" dirty="0"/>
            </a:br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2000" dirty="0"/>
              <a:t/>
            </a:r>
            <a:br>
              <a:rPr lang="pt-PT" sz="2000" dirty="0"/>
            </a:br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3100" dirty="0"/>
              <a:t>Tipo de </a:t>
            </a:r>
            <a:r>
              <a:rPr lang="pt-PT" sz="3100" dirty="0" smtClean="0"/>
              <a:t>empreendedorismo </a:t>
            </a:r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2000" dirty="0" smtClean="0"/>
              <a:t>Sintomático </a:t>
            </a:r>
            <a:r>
              <a:rPr lang="pt-PT" sz="2000" dirty="0"/>
              <a:t>do percurso de emigração que tinha como objetivo a inserção profissional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99592" y="1772816"/>
            <a:ext cx="7272807" cy="41764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PT" dirty="0"/>
              <a:t>O tipo de empresa que encontramos é reflexo disso mesmo, com a correspondência de um grande número de empresárias individuais para 20 delas, em que raramente existe sequer a presença de associados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O tipo de negócio que são geridos por estas mulheres é assim essencialmente concentrado nas áreas de comércio de proximidade, dos serviços e na restauração. Nota-se uma importância significativa desta última área que representa 57,7% de todos os casos. Os outros serviços são sobretudo serviços pessoais como os salões de cabeleireiros ou de estética. </a:t>
            </a:r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O </a:t>
            </a:r>
            <a:r>
              <a:rPr lang="pt-PT" dirty="0"/>
              <a:t>tipo de faturação admitido pelas inquiridas corresponde a volumes de negócios relativamente baixos e que não excedem os 100 mil euros por ano. 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30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254044" cy="1152129"/>
          </a:xfrm>
        </p:spPr>
        <p:txBody>
          <a:bodyPr>
            <a:normAutofit/>
          </a:bodyPr>
          <a:lstStyle/>
          <a:p>
            <a:r>
              <a:rPr lang="pt-PT" sz="3200" dirty="0" smtClean="0"/>
              <a:t>Razões para a escolha de determinada atividade económica</a:t>
            </a:r>
            <a:endParaRPr lang="pt-PT" sz="3200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99592" y="1916832"/>
            <a:ext cx="7344815" cy="388843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PT" sz="2600" dirty="0" smtClean="0"/>
              <a:t>Destacamos </a:t>
            </a:r>
            <a:r>
              <a:rPr lang="pt-PT" sz="2600" dirty="0"/>
              <a:t>como a razão mais referenciada a experiência profissional no </a:t>
            </a:r>
            <a:r>
              <a:rPr lang="pt-PT" sz="2600" dirty="0" smtClean="0"/>
              <a:t>sector</a:t>
            </a:r>
            <a:r>
              <a:rPr lang="pt-PT" sz="2600" dirty="0"/>
              <a:t>. </a:t>
            </a:r>
            <a:endParaRPr lang="pt-PT" sz="2600" dirty="0" smtClean="0"/>
          </a:p>
          <a:p>
            <a:pPr algn="just"/>
            <a:endParaRPr lang="pt-PT" sz="2600" dirty="0" smtClean="0"/>
          </a:p>
          <a:p>
            <a:pPr algn="just"/>
            <a:r>
              <a:rPr lang="pt-PT" sz="2600" dirty="0" smtClean="0"/>
              <a:t>Razão referida por 53,8</a:t>
            </a:r>
            <a:r>
              <a:rPr lang="pt-PT" sz="2600" dirty="0"/>
              <a:t>% das inquiridas e com uma média global de 1,77 de posicionamento relativamente às outras razões apresentadas (a questão encontra-se dividida em 6 razões possíveis sendo ordenadas da mais importante o lugar número 1 até a menos importante no lugar número 6). </a:t>
            </a:r>
            <a:endParaRPr lang="pt-PT" sz="2600" dirty="0" smtClean="0"/>
          </a:p>
          <a:p>
            <a:pPr algn="just"/>
            <a:endParaRPr lang="pt-PT" sz="2600" dirty="0"/>
          </a:p>
          <a:p>
            <a:pPr algn="just"/>
            <a:r>
              <a:rPr lang="pt-PT" sz="2600" dirty="0" smtClean="0"/>
              <a:t>É </a:t>
            </a:r>
            <a:r>
              <a:rPr lang="pt-PT" sz="2600" dirty="0"/>
              <a:t>de referir ainda que esta razão foi colocada como uma das 2 primeiras razões por 84,6% dos casos.</a:t>
            </a:r>
          </a:p>
          <a:p>
            <a:pPr algn="just"/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129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20689"/>
            <a:ext cx="6254044" cy="576064"/>
          </a:xfrm>
        </p:spPr>
        <p:txBody>
          <a:bodyPr>
            <a:normAutofit fontScale="90000"/>
          </a:bodyPr>
          <a:lstStyle/>
          <a:p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456267" y="1340768"/>
            <a:ext cx="6231467" cy="3694077"/>
          </a:xfrm>
        </p:spPr>
        <p:txBody>
          <a:bodyPr>
            <a:normAutofit/>
          </a:bodyPr>
          <a:lstStyle/>
          <a:p>
            <a:pPr algn="just"/>
            <a:r>
              <a:rPr lang="pt-PT" dirty="0"/>
              <a:t>A afinidade e o gosto pela atividade surgem no segundo lugar, com uma média de 2,5 nas classificações e como sendo uma das duas razões principais por 61,5% dos casos.</a:t>
            </a:r>
          </a:p>
          <a:p>
            <a:pPr algn="just"/>
            <a:r>
              <a:rPr lang="pt-PT" dirty="0"/>
              <a:t> </a:t>
            </a:r>
          </a:p>
          <a:p>
            <a:pPr algn="just"/>
            <a:r>
              <a:rPr lang="pt-PT" dirty="0"/>
              <a:t>A valorização da experiência profissional e o gosto pessoal superam as razões de ordem económica como a facilidade de financiamento ou mesmo as </a:t>
            </a:r>
            <a:r>
              <a:rPr lang="pt-PT" dirty="0" smtClean="0"/>
              <a:t>perspetivas </a:t>
            </a:r>
            <a:r>
              <a:rPr lang="pt-PT" dirty="0"/>
              <a:t>do mercado (com posições médias de 4,85 e de 3,42 </a:t>
            </a:r>
            <a:r>
              <a:rPr lang="pt-PT" dirty="0" smtClean="0"/>
              <a:t>respetivamente</a:t>
            </a:r>
            <a:r>
              <a:rPr lang="pt-PT" dirty="0"/>
              <a:t>).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973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254044" cy="714003"/>
          </a:xfrm>
        </p:spPr>
        <p:txBody>
          <a:bodyPr>
            <a:normAutofit/>
          </a:bodyPr>
          <a:lstStyle/>
          <a:p>
            <a:r>
              <a:rPr lang="pt-PT" sz="3200" dirty="0" smtClean="0"/>
              <a:t>Conclusão</a:t>
            </a:r>
            <a:endParaRPr lang="pt-PT" sz="3200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456267" y="1484784"/>
            <a:ext cx="6572117" cy="4536504"/>
          </a:xfrm>
        </p:spPr>
        <p:txBody>
          <a:bodyPr>
            <a:normAutofit/>
          </a:bodyPr>
          <a:lstStyle/>
          <a:p>
            <a:pPr algn="just"/>
            <a:r>
              <a:rPr lang="pt-PT" sz="1900" dirty="0" smtClean="0"/>
              <a:t>A </a:t>
            </a:r>
            <a:r>
              <a:rPr lang="pt-PT" sz="1900" dirty="0"/>
              <a:t>emigração aparece claramente como a abertura do mercado de trabalho para as inquiridas e a profissões que viriam a desempenhar durante este percurso acaba por determinar em grande parte a área de atividade dos negócios constituídos. </a:t>
            </a:r>
            <a:endParaRPr lang="pt-PT" sz="1900" dirty="0" smtClean="0"/>
          </a:p>
          <a:p>
            <a:pPr algn="just"/>
            <a:endParaRPr lang="pt-PT" sz="2400" dirty="0"/>
          </a:p>
          <a:p>
            <a:pPr algn="just"/>
            <a:r>
              <a:rPr lang="pt-PT" sz="1900" dirty="0"/>
              <a:t>A emigração destas mulheres surge como uma plataforma de obtenção de uma maior independência nas suas escolhas profissionais. </a:t>
            </a:r>
            <a:endParaRPr lang="pt-PT" sz="1900" dirty="0" smtClean="0"/>
          </a:p>
          <a:p>
            <a:pPr algn="just"/>
            <a:endParaRPr lang="pt-PT" sz="2400" dirty="0"/>
          </a:p>
          <a:p>
            <a:pPr algn="just"/>
            <a:r>
              <a:rPr lang="pt-PT" sz="1800" dirty="0"/>
              <a:t>No entanto quase todas apresentam um percurso ainda longo antes de finalmente enveredar por um percurso empreendedor.</a:t>
            </a:r>
          </a:p>
          <a:p>
            <a:pPr algn="just"/>
            <a:endParaRPr lang="pt-PT" sz="2400" dirty="0" smtClean="0"/>
          </a:p>
          <a:p>
            <a:pPr algn="just"/>
            <a:endParaRPr lang="pt-PT" sz="2400" dirty="0"/>
          </a:p>
          <a:p>
            <a:pPr algn="just"/>
            <a:endParaRPr lang="pt-PT" sz="2400" dirty="0"/>
          </a:p>
          <a:p>
            <a:pPr algn="just"/>
            <a:endParaRPr lang="pt-PT" sz="2400" dirty="0" smtClean="0"/>
          </a:p>
          <a:p>
            <a:pPr algn="just"/>
            <a:endParaRPr lang="pt-PT" sz="2400" dirty="0"/>
          </a:p>
          <a:p>
            <a:pPr algn="just"/>
            <a:endParaRPr lang="pt-PT" sz="2400" dirty="0"/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877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115616" y="751344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 </a:t>
            </a:r>
            <a:endParaRPr lang="pt-PT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475656" y="747688"/>
            <a:ext cx="6254044" cy="737096"/>
          </a:xfrm>
        </p:spPr>
        <p:txBody>
          <a:bodyPr>
            <a:normAutofit/>
          </a:bodyPr>
          <a:lstStyle/>
          <a:p>
            <a:r>
              <a:rPr lang="pt-PT" sz="3200" dirty="0" smtClean="0"/>
              <a:t>Contextualização</a:t>
            </a:r>
            <a:endParaRPr lang="pt-PT" sz="320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899592" y="1844824"/>
            <a:ext cx="7344815" cy="41044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PT" dirty="0"/>
              <a:t>É comum afirmar-se que os emigrantes portugueses são “bons trabalhadores” inserindo-se nos índices de produtividade europeus. Também se afirma que os portugueses não são empreendedores. Constatamos, porém, múltiplas iniciativas de inclusão socio-laboral dos emigrantes portugueses nos diversos continentes. 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 </a:t>
            </a:r>
          </a:p>
          <a:p>
            <a:pPr algn="just"/>
            <a:r>
              <a:rPr lang="pt-PT" dirty="0"/>
              <a:t>O presente estudo refere-se especificamente ao Empreendedorismo Feminino Português em Andorra e insere-se no Projeto de Investigação intitulado “Empreendedorismo Emigrante português em Andorra, Londres, Nice e Mónaco” em que a instituição proponente é o Centro de Estudos da População, Economia e Sociedade – CEPESE e que está a ser financiado pela Fundação para a Ciência e a Tecnologia (F.C.T.). 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361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7201" y="1268761"/>
            <a:ext cx="5723468" cy="1584176"/>
          </a:xfrm>
        </p:spPr>
        <p:txBody>
          <a:bodyPr>
            <a:normAutofit fontScale="90000"/>
          </a:bodyPr>
          <a:lstStyle/>
          <a:p>
            <a:r>
              <a:rPr lang="pt-PT" sz="2000" b="1" dirty="0"/>
              <a:t>XV CONGRESSO INTERNACIONAL DA GALICIA E NORTE DE PORTUGAL DE FORMACIÓN PARA O TRABALLO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27200" y="2636912"/>
            <a:ext cx="5712179" cy="3024336"/>
          </a:xfrm>
        </p:spPr>
        <p:txBody>
          <a:bodyPr>
            <a:normAutofit lnSpcReduction="10000"/>
          </a:bodyPr>
          <a:lstStyle/>
          <a:p>
            <a:r>
              <a:rPr lang="pt-PT" sz="2000" b="1" i="1" dirty="0"/>
              <a:t>A Inclusão Socio-Laboral das Mulheres Portuguesas Empreendedoras em Andorra</a:t>
            </a:r>
            <a:endParaRPr lang="pt-PT" sz="2000" dirty="0"/>
          </a:p>
          <a:p>
            <a:endParaRPr lang="pt-PT" dirty="0" smtClean="0"/>
          </a:p>
          <a:p>
            <a:r>
              <a:rPr lang="pt-PT" dirty="0" smtClean="0"/>
              <a:t>Obrigada!</a:t>
            </a:r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sz="1500" b="1" dirty="0"/>
              <a:t>Maria </a:t>
            </a:r>
            <a:r>
              <a:rPr lang="pt-PT" sz="1500" b="1" dirty="0" err="1"/>
              <a:t>Ortelinda</a:t>
            </a:r>
            <a:r>
              <a:rPr lang="pt-PT" sz="1500" b="1" dirty="0"/>
              <a:t> Barros </a:t>
            </a:r>
            <a:r>
              <a:rPr lang="pt-PT" sz="1500" b="1" dirty="0" smtClean="0"/>
              <a:t>Gonçalves</a:t>
            </a:r>
          </a:p>
          <a:p>
            <a:r>
              <a:rPr lang="pt-PT" sz="1100" dirty="0"/>
              <a:t>Associação Universitária de Espinho – AUE</a:t>
            </a:r>
          </a:p>
          <a:p>
            <a:r>
              <a:rPr lang="pt-PT" sz="1100" dirty="0"/>
              <a:t>Centro de Estudos da População Economia e Sociedade – CEPESE</a:t>
            </a:r>
          </a:p>
          <a:p>
            <a:endParaRPr lang="pt-PT" sz="1500" dirty="0"/>
          </a:p>
          <a:p>
            <a:endParaRPr lang="pt-PT" sz="1300" dirty="0" smtClean="0"/>
          </a:p>
        </p:txBody>
      </p:sp>
    </p:spTree>
    <p:extLst>
      <p:ext uri="{BB962C8B-B14F-4D97-AF65-F5344CB8AC3E}">
        <p14:creationId xmlns:p14="http://schemas.microsoft.com/office/powerpoint/2010/main" val="2910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87624" y="836713"/>
            <a:ext cx="6254044" cy="864096"/>
          </a:xfrm>
        </p:spPr>
        <p:txBody>
          <a:bodyPr>
            <a:normAutofit/>
          </a:bodyPr>
          <a:lstStyle/>
          <a:p>
            <a:r>
              <a:rPr lang="pt-PT" sz="3200" dirty="0" smtClean="0"/>
              <a:t>Principais Objetivos</a:t>
            </a:r>
            <a:endParaRPr lang="pt-PT" sz="320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1043608" y="2132856"/>
            <a:ext cx="7128792" cy="3600400"/>
          </a:xfrm>
        </p:spPr>
        <p:txBody>
          <a:bodyPr>
            <a:normAutofit/>
          </a:bodyPr>
          <a:lstStyle/>
          <a:p>
            <a:endParaRPr lang="pt-PT" dirty="0" smtClean="0"/>
          </a:p>
          <a:p>
            <a:pPr algn="just"/>
            <a:r>
              <a:rPr lang="pt-PT" sz="2400" dirty="0" smtClean="0"/>
              <a:t>Caracterizar </a:t>
            </a:r>
            <a:r>
              <a:rPr lang="pt-PT" sz="2400" dirty="0"/>
              <a:t>a sociedade onde as mulheres estão a trabalhar; </a:t>
            </a:r>
            <a:endParaRPr lang="pt-PT" sz="2400" dirty="0" smtClean="0"/>
          </a:p>
          <a:p>
            <a:pPr algn="just"/>
            <a:endParaRPr lang="pt-PT" sz="2400" dirty="0" smtClean="0"/>
          </a:p>
          <a:p>
            <a:pPr algn="just"/>
            <a:r>
              <a:rPr lang="pt-PT" sz="2400" dirty="0" smtClean="0"/>
              <a:t>Aferir </a:t>
            </a:r>
            <a:r>
              <a:rPr lang="pt-PT" sz="2400" dirty="0"/>
              <a:t>estratégias da sua inclusão social</a:t>
            </a:r>
            <a:r>
              <a:rPr lang="pt-PT" sz="2400" dirty="0" smtClean="0"/>
              <a:t>;</a:t>
            </a:r>
          </a:p>
          <a:p>
            <a:pPr algn="just"/>
            <a:endParaRPr lang="pt-PT" sz="2400" dirty="0" smtClean="0"/>
          </a:p>
          <a:p>
            <a:pPr algn="l"/>
            <a:r>
              <a:rPr lang="pt-PT" sz="2400" dirty="0" smtClean="0"/>
              <a:t>Contribuir </a:t>
            </a:r>
            <a:r>
              <a:rPr lang="pt-PT" sz="2400" dirty="0"/>
              <a:t>para um melhor conhecimento do empreendedorismo feminino fora do país de origem. </a:t>
            </a:r>
          </a:p>
          <a:p>
            <a:pPr algn="just"/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20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403648" y="764705"/>
            <a:ext cx="6254044" cy="360040"/>
          </a:xfrm>
        </p:spPr>
        <p:txBody>
          <a:bodyPr>
            <a:normAutofit fontScale="90000"/>
          </a:bodyPr>
          <a:lstStyle/>
          <a:p>
            <a:endParaRPr lang="pt-PT" sz="320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1115616" y="1700808"/>
            <a:ext cx="7056783" cy="4248472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sz="2400" dirty="0"/>
              <a:t>Diante das atuais mudanças no mundo do trabalho, num cenário dominado pelo desemprego e precarização, inúmeras trabalhadoras foram excluídas do círculo produtivo nos seus países de origem. </a:t>
            </a:r>
            <a:endParaRPr lang="pt-PT" sz="2400" dirty="0" smtClean="0"/>
          </a:p>
          <a:p>
            <a:pPr algn="just"/>
            <a:endParaRPr lang="pt-PT" sz="2400" dirty="0"/>
          </a:p>
          <a:p>
            <a:pPr algn="just"/>
            <a:r>
              <a:rPr lang="pt-PT" sz="2400" dirty="0" smtClean="0"/>
              <a:t>Este </a:t>
            </a:r>
            <a:r>
              <a:rPr lang="pt-PT" sz="2400" dirty="0"/>
              <a:t>nosso estudo apresenta formas e dinâmicas da integração económica, política e social das mulheres emigrantes portuguesas em Andorra, cuja ação inovadora importa a Portugal, países de acolhimento e comunidade científica. 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817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620689"/>
            <a:ext cx="6254044" cy="576064"/>
          </a:xfrm>
        </p:spPr>
        <p:txBody>
          <a:bodyPr>
            <a:noAutofit/>
          </a:bodyPr>
          <a:lstStyle/>
          <a:p>
            <a:r>
              <a:rPr lang="pt-PT" sz="3200" dirty="0" smtClean="0"/>
              <a:t>Metodologia</a:t>
            </a:r>
            <a:endParaRPr lang="pt-PT" sz="3200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71600" y="1412776"/>
            <a:ext cx="7200799" cy="4464496"/>
          </a:xfrm>
        </p:spPr>
        <p:txBody>
          <a:bodyPr>
            <a:noAutofit/>
          </a:bodyPr>
          <a:lstStyle/>
          <a:p>
            <a:pPr algn="l"/>
            <a:r>
              <a:rPr lang="pt-PT" dirty="0"/>
              <a:t>O trabalho de campo realizado em Março de 2013 foi concretizado em cinco das sete paróquias de Andorra (La </a:t>
            </a:r>
            <a:r>
              <a:rPr lang="pt-PT" dirty="0" err="1"/>
              <a:t>Massana</a:t>
            </a:r>
            <a:r>
              <a:rPr lang="pt-PT" dirty="0"/>
              <a:t>, Andorra la </a:t>
            </a:r>
            <a:r>
              <a:rPr lang="pt-PT" dirty="0" err="1"/>
              <a:t>Vella</a:t>
            </a:r>
            <a:r>
              <a:rPr lang="pt-PT" dirty="0"/>
              <a:t>, Escaldes </a:t>
            </a:r>
            <a:r>
              <a:rPr lang="pt-PT" dirty="0" err="1"/>
              <a:t>Engordany</a:t>
            </a:r>
            <a:r>
              <a:rPr lang="pt-PT" dirty="0"/>
              <a:t>, </a:t>
            </a:r>
            <a:r>
              <a:rPr lang="pt-PT" dirty="0" err="1"/>
              <a:t>Encamp</a:t>
            </a:r>
            <a:r>
              <a:rPr lang="pt-PT" dirty="0"/>
              <a:t> e </a:t>
            </a:r>
            <a:r>
              <a:rPr lang="pt-PT" dirty="0" err="1"/>
              <a:t>Canilo</a:t>
            </a:r>
            <a:r>
              <a:rPr lang="pt-PT" dirty="0" smtClean="0"/>
              <a:t>).</a:t>
            </a:r>
          </a:p>
          <a:p>
            <a:pPr algn="l"/>
            <a:endParaRPr lang="pt-PT" dirty="0" smtClean="0"/>
          </a:p>
          <a:p>
            <a:pPr algn="l"/>
            <a:r>
              <a:rPr lang="pt-PT" dirty="0" smtClean="0"/>
              <a:t> </a:t>
            </a:r>
            <a:r>
              <a:rPr lang="pt-PT" dirty="0"/>
              <a:t>Foram aplicados 51 inquéritos por questionário e 7 por entrevista semiestruturada. </a:t>
            </a:r>
            <a:endParaRPr lang="pt-PT" dirty="0" smtClean="0"/>
          </a:p>
          <a:p>
            <a:pPr algn="l"/>
            <a:endParaRPr lang="pt-PT" dirty="0" smtClean="0"/>
          </a:p>
          <a:p>
            <a:pPr algn="l"/>
            <a:r>
              <a:rPr lang="pt-PT" dirty="0" smtClean="0"/>
              <a:t>Foi </a:t>
            </a:r>
            <a:r>
              <a:rPr lang="pt-PT" dirty="0"/>
              <a:t>ainda possível fazer observação não participante. </a:t>
            </a:r>
            <a:endParaRPr lang="pt-PT" dirty="0" smtClean="0"/>
          </a:p>
          <a:p>
            <a:pPr algn="l"/>
            <a:endParaRPr lang="pt-PT" dirty="0"/>
          </a:p>
          <a:p>
            <a:pPr algn="l"/>
            <a:r>
              <a:rPr lang="pt-PT" dirty="0" smtClean="0"/>
              <a:t>Além </a:t>
            </a:r>
            <a:r>
              <a:rPr lang="pt-PT" dirty="0"/>
              <a:t>das características sociodemográficas, procedeu-se a uma caracterização profissional antes e depois de emigrar, à caracterização da empresa em Andorra e ao percurso migratório. 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187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92697"/>
            <a:ext cx="6254044" cy="1152128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pt-PT" sz="3200" dirty="0">
                <a:solidFill>
                  <a:schemeClr val="tx1"/>
                </a:solidFill>
                <a:latin typeface="+mj-lt"/>
              </a:rPr>
              <a:t>Território</a:t>
            </a:r>
            <a:r>
              <a:rPr lang="pt-PT" sz="3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t-PT" sz="3200" dirty="0">
                <a:solidFill>
                  <a:schemeClr val="tx1"/>
                </a:solidFill>
                <a:latin typeface="+mj-lt"/>
              </a:rPr>
              <a:t>analisado</a:t>
            </a:r>
            <a:r>
              <a:rPr lang="pt-PT" sz="1400" dirty="0"/>
              <a:t/>
            </a:r>
            <a:br>
              <a:rPr lang="pt-PT" sz="1400" dirty="0"/>
            </a:b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115616" y="1916832"/>
            <a:ext cx="7200799" cy="410445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PT" sz="2100" dirty="0"/>
              <a:t>O Principado de Andorra é um pequeno Estado localizado em área de montanha, na cordilheira dos Pirenéus, mais concretamente na sua formação Central</a:t>
            </a:r>
            <a:r>
              <a:rPr lang="pt-PT" sz="2100" dirty="0" smtClean="0"/>
              <a:t>.</a:t>
            </a:r>
          </a:p>
          <a:p>
            <a:pPr algn="just"/>
            <a:endParaRPr lang="pt-PT" sz="2100" dirty="0"/>
          </a:p>
          <a:p>
            <a:pPr algn="just"/>
            <a:r>
              <a:rPr lang="pt-PT" sz="2100" dirty="0" smtClean="0"/>
              <a:t> </a:t>
            </a:r>
            <a:r>
              <a:rPr lang="pt-PT" sz="2100" dirty="0"/>
              <a:t>Tem como fronteiras terrestres Espanha e França e extensão de 468 km2, </a:t>
            </a:r>
            <a:endParaRPr lang="pt-PT" sz="2100" dirty="0" smtClean="0"/>
          </a:p>
          <a:p>
            <a:pPr algn="just"/>
            <a:endParaRPr lang="pt-PT" sz="2100" dirty="0"/>
          </a:p>
          <a:p>
            <a:pPr algn="just"/>
            <a:r>
              <a:rPr lang="pt-PT" sz="2100" dirty="0"/>
              <a:t>Corresponde a um território poliglota e pluricultural no qual convergem múltiplas nacionalidades (cerca de uma centena), impulsadas nas últimas décadas por um crescimento no sector da construção e do turismo. </a:t>
            </a:r>
          </a:p>
          <a:p>
            <a:pPr algn="just"/>
            <a:endParaRPr lang="pt-PT" sz="2100" dirty="0"/>
          </a:p>
          <a:p>
            <a:pPr algn="just"/>
            <a:r>
              <a:rPr lang="pt-PT" sz="2100" dirty="0"/>
              <a:t>Em 2012 Andorra registava 76.246 habitantes de várias nacionalidades, sendo que os portugueses merecem um lugar de destaque com uma representatividade de cerca de 14% da população residente em Andorra.</a:t>
            </a:r>
          </a:p>
          <a:p>
            <a:pPr algn="just"/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857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476673"/>
            <a:ext cx="6254044" cy="1008112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456267" y="1556792"/>
            <a:ext cx="6231467" cy="3478053"/>
          </a:xfrm>
        </p:spPr>
        <p:txBody>
          <a:bodyPr>
            <a:normAutofit/>
          </a:bodyPr>
          <a:lstStyle/>
          <a:p>
            <a:pPr algn="just"/>
            <a:r>
              <a:rPr lang="pt-PT" dirty="0"/>
              <a:t>Em Andorra, segundo a Unidade de Comércio e Consumo do Governo de Andorra, no ano de 2012 estavam registadas 7.337 empresas, e destas, 215 pertenciam a residentes de nacionalidade portuguesa, correspondendo a 2,9%. </a:t>
            </a:r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Cerca </a:t>
            </a:r>
            <a:r>
              <a:rPr lang="pt-PT" dirty="0"/>
              <a:t>de 84% das empresas registadas no país pertencem a Andorranos, e os restantes 16% a outras nacionalidades, destacando-se os Espanhóis com 10,2% e os Franceses com 2,2% das empesas. 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528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620689"/>
            <a:ext cx="6254044" cy="720080"/>
          </a:xfrm>
        </p:spPr>
        <p:txBody>
          <a:bodyPr>
            <a:normAutofit/>
          </a:bodyPr>
          <a:lstStyle/>
          <a:p>
            <a:r>
              <a:rPr lang="pt-PT" sz="3200" dirty="0" smtClean="0"/>
              <a:t>Caracterização da Amostra </a:t>
            </a:r>
            <a:endParaRPr lang="pt-PT" sz="3200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99592" y="1556792"/>
            <a:ext cx="7344815" cy="3478053"/>
          </a:xfrm>
        </p:spPr>
        <p:txBody>
          <a:bodyPr>
            <a:normAutofit/>
          </a:bodyPr>
          <a:lstStyle/>
          <a:p>
            <a:pPr algn="just"/>
            <a:r>
              <a:rPr lang="pt-PT" dirty="0"/>
              <a:t>Dos 51 empreendedores portugueses inquiridos em Andorra foi possível encontrar um grupo significativo de mulheres empreendedoras, num total de 26, o que representa uma percentagem de 51%. </a:t>
            </a:r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Trata-se </a:t>
            </a:r>
            <a:r>
              <a:rPr lang="pt-PT" dirty="0"/>
              <a:t>de uma percentagem que não deixa de ser expressiva, uma vez que não foram estabelecidos quaisquer cotas </a:t>
            </a:r>
            <a:r>
              <a:rPr lang="pt-PT" i="1" dirty="0"/>
              <a:t>a priori</a:t>
            </a:r>
            <a:r>
              <a:rPr lang="pt-PT" dirty="0"/>
              <a:t> do estudo de campo, no domínio da distribuição por sexo dos empreendedores.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273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15616" y="764705"/>
            <a:ext cx="6254044" cy="648071"/>
          </a:xfrm>
        </p:spPr>
        <p:txBody>
          <a:bodyPr>
            <a:normAutofit/>
          </a:bodyPr>
          <a:lstStyle/>
          <a:p>
            <a:r>
              <a:rPr lang="pt-PT" sz="3200" dirty="0" smtClean="0"/>
              <a:t>Qualificações Escolares</a:t>
            </a:r>
            <a:endParaRPr lang="pt-PT" sz="320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1114012" y="1484784"/>
            <a:ext cx="6986380" cy="4032447"/>
          </a:xfrm>
        </p:spPr>
        <p:txBody>
          <a:bodyPr>
            <a:noAutofit/>
          </a:bodyPr>
          <a:lstStyle/>
          <a:p>
            <a:pPr algn="just"/>
            <a:endParaRPr lang="pt-PT" sz="2400" dirty="0"/>
          </a:p>
          <a:p>
            <a:pPr algn="just"/>
            <a:r>
              <a:rPr lang="pt-PT" sz="2400" dirty="0" smtClean="0"/>
              <a:t>O </a:t>
            </a:r>
            <a:r>
              <a:rPr lang="pt-PT" sz="2400" dirty="0"/>
              <a:t>que sobressai neste aspeto é a evidência de um percurso escolar não necessariamente longo, nem centrado num enfoque académico. </a:t>
            </a:r>
            <a:endParaRPr lang="pt-PT" sz="2400" dirty="0" smtClean="0"/>
          </a:p>
          <a:p>
            <a:pPr algn="just"/>
            <a:endParaRPr lang="pt-PT" sz="2400" dirty="0"/>
          </a:p>
          <a:p>
            <a:pPr algn="just"/>
            <a:r>
              <a:rPr lang="pt-PT" sz="2400" dirty="0" smtClean="0"/>
              <a:t>Apenas </a:t>
            </a:r>
            <a:r>
              <a:rPr lang="pt-PT" sz="2400" dirty="0"/>
              <a:t>6 inquiridas obtiveram a conclusão de um nível de escolaridade do ensino secundário ou superior representando apenas 23,1% do total de indivíduos. </a:t>
            </a:r>
          </a:p>
          <a:p>
            <a:pPr algn="just"/>
            <a:endParaRPr lang="pt-PT" sz="2400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 Inclusão Socio-Laboral das Mulheres Portuguesas Empreendedoras em Andorra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864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finete">
  <a:themeElements>
    <a:clrScheme name="Alfinet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lfinet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lfine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236</TotalTime>
  <Words>1667</Words>
  <Application>Microsoft Office PowerPoint</Application>
  <PresentationFormat>Apresentação no Ecrã (4:3)</PresentationFormat>
  <Paragraphs>142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1" baseType="lpstr">
      <vt:lpstr>Alfinete</vt:lpstr>
      <vt:lpstr>XV CONGRESSO INTERNACIONAL DA GALICIA E NORTE DE PORTUGAL DE FORMACIÓN PARA O TRABALLO </vt:lpstr>
      <vt:lpstr>Contextualização</vt:lpstr>
      <vt:lpstr>Principais Objetivos</vt:lpstr>
      <vt:lpstr>Apresentação do PowerPoint</vt:lpstr>
      <vt:lpstr>Metodologia</vt:lpstr>
      <vt:lpstr>Território analisado </vt:lpstr>
      <vt:lpstr>Apresentação do PowerPoint</vt:lpstr>
      <vt:lpstr>Caracterização da Amostra </vt:lpstr>
      <vt:lpstr>Qualificações Escolares</vt:lpstr>
      <vt:lpstr>Apresentação do PowerPoint</vt:lpstr>
      <vt:lpstr>Apresentação do PowerPoint</vt:lpstr>
      <vt:lpstr>  Principais resultados da inclusão socio-laboral das mulheres portuguesas empreendedoras em Andorra </vt:lpstr>
      <vt:lpstr>Apresentação do PowerPoint</vt:lpstr>
      <vt:lpstr>Motivos de Emigração</vt:lpstr>
      <vt:lpstr>Tipo de empreendedorismo</vt:lpstr>
      <vt:lpstr>       Tipo de empreendedorismo  Sintomático do percurso de emigração que tinha como objetivo a inserção profissional </vt:lpstr>
      <vt:lpstr>Razões para a escolha de determinada atividade económica</vt:lpstr>
      <vt:lpstr>Apresentação do PowerPoint</vt:lpstr>
      <vt:lpstr>Conclusão</vt:lpstr>
      <vt:lpstr>XV CONGRESSO INTERNACIONAL DA GALICIA E NORTE DE PORTUGAL DE FORMACIÓN PARA O TRABALLO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 CONGRESSO INTERNACIONAL DA GALICIA E NORTE DE PORTUGAL DE FORMACIÓN PARA O TRABALLO</dc:title>
  <dc:creator>Judite</dc:creator>
  <cp:lastModifiedBy>Ortelinda</cp:lastModifiedBy>
  <cp:revision>18</cp:revision>
  <dcterms:created xsi:type="dcterms:W3CDTF">2013-09-15T23:51:12Z</dcterms:created>
  <dcterms:modified xsi:type="dcterms:W3CDTF">2015-09-30T22:11:13Z</dcterms:modified>
</cp:coreProperties>
</file>